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handoutMasterIdLst>
    <p:handoutMasterId r:id="rId9"/>
  </p:handoutMasterIdLst>
  <p:sldIdLst>
    <p:sldId id="256" r:id="rId3"/>
    <p:sldId id="273" r:id="rId4"/>
    <p:sldId id="274" r:id="rId5"/>
    <p:sldId id="258" r:id="rId6"/>
    <p:sldId id="260" r:id="rId7"/>
    <p:sldId id="265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FFFFCC"/>
    <a:srgbClr val="FFCC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t" anchorCtr="0" compatLnSpc="1">
            <a:prstTxWarp prst="textNoShape">
              <a:avLst/>
            </a:prstTxWarp>
          </a:bodyPr>
          <a:lstStyle>
            <a:lvl1pPr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3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t" anchorCtr="0" compatLnSpc="1">
            <a:prstTxWarp prst="textNoShape">
              <a:avLst/>
            </a:prstTxWarp>
          </a:bodyPr>
          <a:lstStyle>
            <a:lvl1pPr algn="r"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b" anchorCtr="0" compatLnSpc="1">
            <a:prstTxWarp prst="textNoShape">
              <a:avLst/>
            </a:prstTxWarp>
          </a:bodyPr>
          <a:lstStyle>
            <a:lvl1pPr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3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b" anchorCtr="0" compatLnSpc="1">
            <a:prstTxWarp prst="textNoShape">
              <a:avLst/>
            </a:prstTxWarp>
          </a:bodyPr>
          <a:lstStyle>
            <a:lvl1pPr algn="r" defTabSz="921073">
              <a:defRPr sz="1200">
                <a:latin typeface="Arial" charset="0"/>
              </a:defRPr>
            </a:lvl1pPr>
          </a:lstStyle>
          <a:p>
            <a:fld id="{76C76E97-9F35-41B2-9573-BD60B7F4F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70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2D3D98C-6416-4C42-86D2-FDE1F1DE6D6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28F9D-A3AC-412B-AEBA-A2B9231945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349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6DE6E-FCEF-437B-B33E-A66F551493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211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26627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28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2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26630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663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663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6633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2663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80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663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80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2663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637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638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639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640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64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</p:grpSp>
            <p:pic>
              <p:nvPicPr>
                <p:cNvPr id="266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26650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6651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2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3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4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5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6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7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8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9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0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1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2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3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4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5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6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7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8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9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2667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8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668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668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6683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6684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6685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799D48B-3381-47FB-B58C-86B6DE70BE0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03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11AB1-20EC-4214-B4EF-51455954175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971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BC8958-3466-4F58-88B7-950651E0A58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710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BBA9-50F9-4C09-86E9-3686D92235C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688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48355F-8F5E-499A-BC98-E8B71E12FAB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845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D91E6-FBA2-4FD1-AC99-BF5747CC7D6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0351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F3ED-74A2-4EE1-822E-654971AB5C5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4123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738D4-1D8A-4C06-9CD6-2B9855B688D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521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A2256-3DF9-491A-8A14-A2A2301E7E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20045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03B31-22CD-4990-9C1A-22D48EE6D05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1039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59D06-0767-4D9D-80E9-B8592CF5AB0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3818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EAE5E-D5B5-4E96-BE40-985D23B2BB8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259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6784F-B468-4FE2-ABBD-37B1C20218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0959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472A0-6FF6-41F5-BE52-2D835B8166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953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CFB48-E928-4601-9A89-724D9CFB37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262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53C8F-33F8-4EDB-93D1-C8E6E06337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724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B20CC-5EAC-4FC0-B9E9-9E7A3141B0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3532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C24A0-B812-4431-9296-2F81FC2578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5562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67083-2FFF-4D1B-BD1A-962D95688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7102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w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996A00-F3F9-4E96-B940-DB2E4FDF101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0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25606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560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560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560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2561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80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561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80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2561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5613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5614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5615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5616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561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</p:grpSp>
            <p:pic>
              <p:nvPicPr>
                <p:cNvPr id="25618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19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0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1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2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3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4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5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25626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562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2564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4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4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4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565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565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5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66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66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AB63BD93-DCAA-4563-9F3D-E7232F0F3F15}" type="slidenum">
              <a:rPr lang="en-US" altLang="en-US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05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838200"/>
          </a:xfrm>
        </p:spPr>
        <p:txBody>
          <a:bodyPr/>
          <a:lstStyle/>
          <a:p>
            <a:pPr algn="r"/>
            <a:r>
              <a:rPr lang="en-US" altLang="en-US" sz="3200" b="1" dirty="0">
                <a:solidFill>
                  <a:srgbClr val="008000"/>
                </a:solidFill>
              </a:rPr>
              <a:t>Me llamo __________ </a:t>
            </a:r>
            <a:r>
              <a:rPr lang="en-US" altLang="en-US" sz="3200" b="1">
                <a:solidFill>
                  <a:srgbClr val="008000"/>
                </a:solidFill>
              </a:rPr>
              <a:t>Clase </a:t>
            </a:r>
            <a:r>
              <a:rPr lang="en-US" altLang="en-US" sz="3200" b="1" smtClean="0">
                <a:solidFill>
                  <a:srgbClr val="008000"/>
                </a:solidFill>
              </a:rPr>
              <a:t>602</a:t>
            </a:r>
            <a:r>
              <a:rPr lang="en-US" altLang="en-US" sz="3200" b="1" dirty="0">
                <a:solidFill>
                  <a:srgbClr val="008000"/>
                </a:solidFill>
              </a:rPr>
              <a:t/>
            </a:r>
            <a:br>
              <a:rPr lang="en-US" altLang="en-US" sz="3200" b="1" dirty="0">
                <a:solidFill>
                  <a:srgbClr val="008000"/>
                </a:solidFill>
              </a:rPr>
            </a:br>
            <a:r>
              <a:rPr lang="en-US" altLang="en-US" sz="3200" b="1" dirty="0">
                <a:solidFill>
                  <a:srgbClr val="008000"/>
                </a:solidFill>
              </a:rPr>
              <a:t>La fecha es </a:t>
            </a:r>
            <a:r>
              <a:rPr lang="en-US" altLang="en-US" sz="3200" b="1">
                <a:solidFill>
                  <a:srgbClr val="008000"/>
                </a:solidFill>
              </a:rPr>
              <a:t>el </a:t>
            </a:r>
            <a:r>
              <a:rPr lang="en-US" altLang="en-US" sz="3200" b="1" smtClean="0">
                <a:solidFill>
                  <a:srgbClr val="008000"/>
                </a:solidFill>
              </a:rPr>
              <a:t>18 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de </a:t>
            </a:r>
            <a:r>
              <a:rPr lang="en-US" altLang="en-US" sz="3200" b="1" dirty="0" err="1" smtClean="0">
                <a:solidFill>
                  <a:srgbClr val="008000"/>
                </a:solidFill>
              </a:rPr>
              <a:t>noviembre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 </a:t>
            </a:r>
            <a:r>
              <a:rPr lang="en-US" altLang="en-US" sz="3200" b="1" dirty="0">
                <a:solidFill>
                  <a:srgbClr val="008000"/>
                </a:solidFill>
              </a:rPr>
              <a:t>del 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2015</a:t>
            </a:r>
            <a:endParaRPr lang="en-US" altLang="en-US" sz="3200" b="1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458200" cy="57150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400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sz="3400" b="1" dirty="0" smtClean="0">
                <a:solidFill>
                  <a:srgbClr val="FF0000"/>
                </a:solidFill>
              </a:rPr>
              <a:t>17:</a:t>
            </a:r>
            <a:r>
              <a:rPr lang="es-ES_tradnl" altLang="en-US" sz="3400" dirty="0" smtClean="0">
                <a:solidFill>
                  <a:srgbClr val="FF0000"/>
                </a:solidFill>
              </a:rPr>
              <a:t> </a:t>
            </a:r>
            <a:r>
              <a:rPr lang="es-ES_tradnl" altLang="en-US" sz="3400" dirty="0">
                <a:cs typeface="Times New Roman" pitchFamily="18" charset="0"/>
              </a:rPr>
              <a:t>¿Cuáles son los artículos?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400" b="1" dirty="0">
                <a:solidFill>
                  <a:srgbClr val="FF0000"/>
                </a:solidFill>
                <a:cs typeface="Times New Roman" pitchFamily="18" charset="0"/>
              </a:rPr>
              <a:t>Actividad Inicial: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400" dirty="0">
                <a:cs typeface="Times New Roman" pitchFamily="18" charset="0"/>
              </a:rPr>
              <a:t>	Copia y completa: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400" dirty="0">
                <a:cs typeface="Times New Roman" pitchFamily="18" charset="0"/>
              </a:rPr>
              <a:t>¿_________ es el muchacho?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400" dirty="0">
                <a:cs typeface="Times New Roman" pitchFamily="18" charset="0"/>
              </a:rPr>
              <a:t>	-El muchacho es </a:t>
            </a:r>
            <a:r>
              <a:rPr lang="es-ES_tradnl" altLang="en-US" sz="3400" i="1" dirty="0">
                <a:cs typeface="Times New Roman" pitchFamily="18" charset="0"/>
              </a:rPr>
              <a:t>guapo.</a:t>
            </a:r>
            <a:endParaRPr lang="es-ES_tradnl" altLang="en-US" sz="3400" dirty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400" dirty="0">
                <a:cs typeface="Times New Roman" pitchFamily="18" charset="0"/>
              </a:rPr>
              <a:t>2.   ¿_________ son de Perú?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400" dirty="0">
                <a:cs typeface="Times New Roman" pitchFamily="18" charset="0"/>
              </a:rPr>
              <a:t>	-</a:t>
            </a:r>
            <a:r>
              <a:rPr lang="es-ES_tradnl" altLang="en-US" sz="3400" i="1" dirty="0">
                <a:cs typeface="Times New Roman" pitchFamily="18" charset="0"/>
              </a:rPr>
              <a:t>Las muchachas</a:t>
            </a:r>
            <a:r>
              <a:rPr lang="es-ES_tradnl" altLang="en-US" sz="3400" dirty="0">
                <a:cs typeface="Times New Roman" pitchFamily="18" charset="0"/>
              </a:rPr>
              <a:t> son de Perú.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3"/>
            </a:pPr>
            <a:r>
              <a:rPr lang="es-ES_tradnl" altLang="en-US" sz="3400" dirty="0">
                <a:cs typeface="Times New Roman" pitchFamily="18" charset="0"/>
              </a:rPr>
              <a:t>¿_________ es el amigo de Alejandra?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400" dirty="0">
                <a:cs typeface="Times New Roman" pitchFamily="18" charset="0"/>
              </a:rPr>
              <a:t>	-El amigo de Alejandra es </a:t>
            </a:r>
            <a:r>
              <a:rPr lang="es-ES_tradnl" altLang="en-US" sz="3400" i="1" dirty="0">
                <a:cs typeface="Times New Roman" pitchFamily="18" charset="0"/>
              </a:rPr>
              <a:t>de Perú</a:t>
            </a:r>
            <a:r>
              <a:rPr lang="es-ES_tradnl" altLang="en-US" sz="3400" dirty="0">
                <a:cs typeface="Times New Roman" pitchFamily="18" charset="0"/>
              </a:rPr>
              <a:t> también.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400" dirty="0">
                <a:cs typeface="Times New Roman" pitchFamily="18" charset="0"/>
              </a:rPr>
              <a:t>4.   ¿_________ son las muchachas?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400" dirty="0">
                <a:cs typeface="Times New Roman" pitchFamily="18" charset="0"/>
              </a:rPr>
              <a:t>	- </a:t>
            </a:r>
            <a:r>
              <a:rPr lang="es-ES_tradnl" altLang="en-US" sz="3400" i="1" dirty="0">
                <a:cs typeface="Times New Roman" pitchFamily="18" charset="0"/>
              </a:rPr>
              <a:t>Las muchachas </a:t>
            </a:r>
            <a:r>
              <a:rPr lang="es-ES_tradnl" altLang="en-US" sz="3400" dirty="0">
                <a:cs typeface="Times New Roman" pitchFamily="18" charset="0"/>
              </a:rPr>
              <a:t>son simpáticas.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7772400" cy="1143000"/>
          </a:xfrm>
        </p:spPr>
        <p:txBody>
          <a:bodyPr/>
          <a:lstStyle/>
          <a:p>
            <a:pPr algn="ctr"/>
            <a:r>
              <a:rPr lang="es-ES_tradnl" altLang="en-US" dirty="0">
                <a:solidFill>
                  <a:srgbClr val="FF0000"/>
                </a:solidFill>
              </a:rPr>
              <a:t>Artículos y sustantivos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In Spanish, all </a:t>
            </a:r>
            <a:r>
              <a:rPr lang="en-US" altLang="en-US" dirty="0">
                <a:solidFill>
                  <a:schemeClr val="accent5">
                    <a:lumMod val="50000"/>
                  </a:schemeClr>
                </a:solidFill>
              </a:rPr>
              <a:t>NOUNS</a:t>
            </a:r>
            <a:r>
              <a:rPr lang="en-US" altLang="en-US" dirty="0"/>
              <a:t> </a:t>
            </a:r>
            <a:r>
              <a:rPr lang="en-US" altLang="en-US" i="1" dirty="0"/>
              <a:t>(</a:t>
            </a:r>
            <a:r>
              <a:rPr lang="en-US" altLang="en-US" i="1" dirty="0" err="1"/>
              <a:t>sustantivos</a:t>
            </a:r>
            <a:r>
              <a:rPr lang="en-US" altLang="en-US" i="1" dirty="0"/>
              <a:t>)</a:t>
            </a:r>
            <a:r>
              <a:rPr lang="en-US" altLang="en-US" dirty="0"/>
              <a:t> have a </a:t>
            </a:r>
            <a:r>
              <a:rPr lang="en-US" altLang="en-US" dirty="0" smtClean="0"/>
              <a:t>GENDER </a:t>
            </a:r>
            <a:r>
              <a:rPr lang="en-US" altLang="en-US" i="1" dirty="0" smtClean="0"/>
              <a:t>(</a:t>
            </a:r>
            <a:r>
              <a:rPr lang="en-US" altLang="en-US" i="1" dirty="0" err="1" smtClean="0"/>
              <a:t>genero</a:t>
            </a:r>
            <a:r>
              <a:rPr lang="en-US" altLang="en-US" i="1" dirty="0" smtClean="0"/>
              <a:t>)</a:t>
            </a:r>
            <a:r>
              <a:rPr lang="en-US" altLang="en-US" dirty="0" smtClean="0"/>
              <a:t>.  </a:t>
            </a:r>
            <a:r>
              <a:rPr lang="en-US" altLang="en-US" dirty="0"/>
              <a:t>Either </a:t>
            </a:r>
            <a:r>
              <a:rPr lang="en-US" altLang="en-US" dirty="0">
                <a:solidFill>
                  <a:srgbClr val="00B0F0"/>
                </a:solidFill>
              </a:rPr>
              <a:t>MASCULINE</a:t>
            </a:r>
            <a:r>
              <a:rPr lang="en-US" altLang="en-US" dirty="0"/>
              <a:t> or </a:t>
            </a:r>
            <a:r>
              <a:rPr lang="en-US" altLang="en-US" dirty="0" smtClean="0">
                <a:solidFill>
                  <a:srgbClr val="FFC000"/>
                </a:solidFill>
              </a:rPr>
              <a:t>FEMININE</a:t>
            </a:r>
            <a:r>
              <a:rPr lang="en-US" altLang="en-US" dirty="0">
                <a:solidFill>
                  <a:srgbClr val="FFC000"/>
                </a:solidFill>
              </a:rPr>
              <a:t>.</a:t>
            </a:r>
          </a:p>
          <a:p>
            <a:r>
              <a:rPr lang="en-US" altLang="en-US" dirty="0"/>
              <a:t>Almost all nouns that end in </a:t>
            </a:r>
            <a:r>
              <a:rPr lang="en-US" altLang="en-US" dirty="0">
                <a:solidFill>
                  <a:srgbClr val="00B0F0"/>
                </a:solidFill>
              </a:rPr>
              <a:t>–O</a:t>
            </a:r>
            <a:r>
              <a:rPr lang="en-US" altLang="en-US" dirty="0"/>
              <a:t> are </a:t>
            </a:r>
            <a:r>
              <a:rPr lang="en-US" altLang="en-US" dirty="0">
                <a:solidFill>
                  <a:srgbClr val="00B0F0"/>
                </a:solidFill>
              </a:rPr>
              <a:t>masculine.</a:t>
            </a:r>
          </a:p>
          <a:p>
            <a:r>
              <a:rPr lang="en-US" altLang="en-US" dirty="0"/>
              <a:t>Almost all nouns that end in </a:t>
            </a:r>
            <a:r>
              <a:rPr lang="en-US" altLang="en-US" dirty="0">
                <a:solidFill>
                  <a:srgbClr val="FFC000"/>
                </a:solidFill>
              </a:rPr>
              <a:t>–A</a:t>
            </a:r>
            <a:r>
              <a:rPr lang="en-US" altLang="en-US" dirty="0"/>
              <a:t> are </a:t>
            </a:r>
            <a:r>
              <a:rPr lang="en-US" altLang="en-US" dirty="0" smtClean="0">
                <a:solidFill>
                  <a:srgbClr val="FFC000"/>
                </a:solidFill>
              </a:rPr>
              <a:t>feminine</a:t>
            </a:r>
            <a:r>
              <a:rPr lang="en-US" altLang="en-US" dirty="0">
                <a:solidFill>
                  <a:srgbClr val="FFC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339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98613"/>
            <a:ext cx="7924799" cy="4497387"/>
          </a:xfrm>
        </p:spPr>
        <p:txBody>
          <a:bodyPr/>
          <a:lstStyle/>
          <a:p>
            <a:r>
              <a:rPr lang="en-US" dirty="0" err="1" smtClean="0"/>
              <a:t>Identifica</a:t>
            </a:r>
            <a:r>
              <a:rPr lang="en-US" dirty="0" smtClean="0"/>
              <a:t> el GENERO del SUSTANTIVO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Materia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Ciencia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Trompo</a:t>
            </a:r>
            <a:r>
              <a:rPr lang="en-US" dirty="0" smtClean="0"/>
              <a:t> </a:t>
            </a:r>
            <a:r>
              <a:rPr lang="en-US" sz="2400" i="1" dirty="0" smtClean="0"/>
              <a:t>(a top)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Oro </a:t>
            </a:r>
            <a:r>
              <a:rPr lang="en-US" sz="2400" i="1" dirty="0" smtClean="0"/>
              <a:t>(gold)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Caricatura</a:t>
            </a:r>
            <a:r>
              <a:rPr lang="en-US" dirty="0" smtClean="0"/>
              <a:t> </a:t>
            </a:r>
            <a:r>
              <a:rPr lang="en-US" sz="2400" i="1" dirty="0" smtClean="0"/>
              <a:t>(cartoon)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Zapato</a:t>
            </a:r>
            <a:r>
              <a:rPr lang="en-US" dirty="0" smtClean="0"/>
              <a:t> </a:t>
            </a:r>
            <a:r>
              <a:rPr lang="en-US" sz="2400" i="1" dirty="0" smtClean="0"/>
              <a:t>(shoe)</a:t>
            </a:r>
            <a:endParaRPr lang="en-US" sz="24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133600" y="2286000"/>
            <a:ext cx="205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FFC000"/>
                </a:solidFill>
                <a:latin typeface="Arial" charset="0"/>
              </a:rPr>
              <a:t>Femenino</a:t>
            </a:r>
            <a:endParaRPr lang="es-ES_tradnl" altLang="en-US" sz="2800" b="1" dirty="0">
              <a:solidFill>
                <a:srgbClr val="FFC000"/>
              </a:solidFill>
              <a:latin typeface="Arial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133600" y="2819400"/>
            <a:ext cx="205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FFC000"/>
                </a:solidFill>
                <a:latin typeface="Arial" charset="0"/>
              </a:rPr>
              <a:t>Femenino</a:t>
            </a:r>
            <a:endParaRPr lang="es-ES_tradnl" altLang="en-US" sz="2800" b="1" dirty="0">
              <a:solidFill>
                <a:srgbClr val="FFC000"/>
              </a:solidFill>
              <a:latin typeface="Arial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048000" y="3439180"/>
            <a:ext cx="205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B0F0"/>
                </a:solidFill>
                <a:latin typeface="Arial" charset="0"/>
              </a:rPr>
              <a:t>Masculino</a:t>
            </a:r>
            <a:endParaRPr lang="es-ES_tradnl" altLang="en-US" sz="2800" b="1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286000" y="4048780"/>
            <a:ext cx="205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B0F0"/>
                </a:solidFill>
                <a:latin typeface="Arial" charset="0"/>
              </a:rPr>
              <a:t>Masculino</a:t>
            </a:r>
            <a:endParaRPr lang="es-ES_tradnl" altLang="en-US" sz="2800" b="1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962400" y="4582180"/>
            <a:ext cx="205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FFC000"/>
                </a:solidFill>
                <a:latin typeface="Arial" charset="0"/>
              </a:rPr>
              <a:t>Femenino</a:t>
            </a:r>
            <a:endParaRPr lang="es-ES_tradnl" altLang="en-US" sz="2800" b="1" dirty="0">
              <a:solidFill>
                <a:srgbClr val="FFC000"/>
              </a:solidFill>
              <a:latin typeface="Arial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048000" y="5191780"/>
            <a:ext cx="205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B0F0"/>
                </a:solidFill>
                <a:latin typeface="Arial" charset="0"/>
              </a:rPr>
              <a:t>Masculino</a:t>
            </a:r>
            <a:endParaRPr lang="es-ES_tradnl" altLang="en-US" sz="2800" b="1" dirty="0">
              <a:solidFill>
                <a:srgbClr val="00B0F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83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Articulos definidos</a:t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 i="1">
                <a:solidFill>
                  <a:schemeClr val="tx1"/>
                </a:solidFill>
              </a:rPr>
              <a:t>(Definate Articles)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229600" cy="4953000"/>
          </a:xfrm>
        </p:spPr>
        <p:txBody>
          <a:bodyPr/>
          <a:lstStyle/>
          <a:p>
            <a:r>
              <a:rPr lang="en-US" altLang="en-US" u="sng"/>
              <a:t>THE</a:t>
            </a:r>
            <a:r>
              <a:rPr lang="en-US" altLang="en-US"/>
              <a:t> in English is called a DEFINATE ARTICLE.  </a:t>
            </a:r>
          </a:p>
          <a:p>
            <a:r>
              <a:rPr lang="en-US" altLang="en-US"/>
              <a:t>In Spanish, the singular definite article is either EL or LA.</a:t>
            </a:r>
          </a:p>
          <a:p>
            <a:pPr>
              <a:buFontTx/>
              <a:buNone/>
            </a:pPr>
            <a:r>
              <a:rPr lang="en-US" altLang="en-US" i="1"/>
              <a:t>What “articulo definido”</a:t>
            </a:r>
            <a:r>
              <a:rPr lang="en-US" altLang="en-US"/>
              <a:t> </a:t>
            </a:r>
            <a:r>
              <a:rPr lang="en-US" altLang="en-US" i="1"/>
              <a:t>would you use?</a:t>
            </a:r>
          </a:p>
          <a:p>
            <a:pPr>
              <a:buFontTx/>
              <a:buNone/>
            </a:pPr>
            <a:r>
              <a:rPr lang="en-US" altLang="en-US"/>
              <a:t>	_____ muchacho		_____ muchacha</a:t>
            </a:r>
          </a:p>
          <a:p>
            <a:pPr>
              <a:buFontTx/>
              <a:buNone/>
            </a:pPr>
            <a:r>
              <a:rPr lang="en-US" altLang="en-US"/>
              <a:t>	_____ amigo			_____ amiga</a:t>
            </a:r>
          </a:p>
          <a:p>
            <a:pPr>
              <a:buFontTx/>
              <a:buNone/>
            </a:pPr>
            <a:r>
              <a:rPr lang="en-US" altLang="en-US"/>
              <a:t>	_____ colegio			_____ escuela</a:t>
            </a:r>
          </a:p>
          <a:p>
            <a:pPr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r>
              <a:rPr lang="en-US" altLang="en-US" sz="3200" i="1"/>
              <a:t>What “articulo definido” would you use?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05000"/>
            <a:ext cx="8305800" cy="47244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muchachos</a:t>
            </a:r>
            <a:r>
              <a:rPr lang="en-US" altLang="en-US" dirty="0"/>
              <a:t>		_____ </a:t>
            </a:r>
            <a:r>
              <a:rPr lang="en-US" altLang="en-US" dirty="0" err="1"/>
              <a:t>muchachas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amigos			_____ </a:t>
            </a:r>
            <a:r>
              <a:rPr lang="en-US" altLang="en-US" dirty="0" err="1"/>
              <a:t>amigas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colegios</a:t>
            </a:r>
            <a:r>
              <a:rPr lang="en-US" altLang="en-US" dirty="0"/>
              <a:t>		_____ </a:t>
            </a:r>
            <a:r>
              <a:rPr lang="en-US" altLang="en-US" dirty="0" err="1"/>
              <a:t>escuelas</a:t>
            </a: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r>
              <a:rPr lang="en-US" altLang="en-US" dirty="0"/>
              <a:t>So, the plural DEFINITE ARTICLES are</a:t>
            </a:r>
          </a:p>
          <a:p>
            <a:pPr>
              <a:buFontTx/>
              <a:buNone/>
            </a:pPr>
            <a:r>
              <a:rPr lang="en-US" altLang="en-US" dirty="0"/>
              <a:t>	_____________  and </a:t>
            </a:r>
            <a:r>
              <a:rPr lang="en-US" altLang="en-US" dirty="0" smtClean="0"/>
              <a:t>____________.</a:t>
            </a:r>
          </a:p>
          <a:p>
            <a:r>
              <a:rPr lang="en-US" altLang="en-US" dirty="0" smtClean="0"/>
              <a:t>EL, LA, LOS, LAS (THE) is only used when we are referring </a:t>
            </a:r>
            <a:r>
              <a:rPr lang="en-US" altLang="en-US" smtClean="0"/>
              <a:t>to something SPECIFIC.</a:t>
            </a:r>
            <a:endParaRPr lang="en-US" altLang="en-US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822325" y="4724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>
                <a:solidFill>
                  <a:schemeClr val="accent2"/>
                </a:solidFill>
              </a:rPr>
              <a:t>Los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419600" y="4724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>
                <a:solidFill>
                  <a:schemeClr val="accent2"/>
                </a:solidFill>
              </a:rPr>
              <a:t>Las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93725" y="1828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Los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784725" y="1905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Las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17a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the hand-out </a:t>
            </a:r>
            <a:r>
              <a:rPr lang="en-US" u="sng" dirty="0" smtClean="0"/>
              <a:t>Definite Articles </a:t>
            </a:r>
            <a:r>
              <a:rPr lang="en-US" u="sng" smtClean="0"/>
              <a:t>and gender of nouns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imono">
  <a:themeElements>
    <a:clrScheme name="Kimono 8">
      <a:dk1>
        <a:srgbClr val="000000"/>
      </a:dk1>
      <a:lt1>
        <a:srgbClr val="F0EED8"/>
      </a:lt1>
      <a:dk2>
        <a:srgbClr val="666729"/>
      </a:dk2>
      <a:lt2>
        <a:srgbClr val="3F3B19"/>
      </a:lt2>
      <a:accent1>
        <a:srgbClr val="E9D47D"/>
      </a:accent1>
      <a:accent2>
        <a:srgbClr val="D4DD91"/>
      </a:accent2>
      <a:accent3>
        <a:srgbClr val="F6F5E9"/>
      </a:accent3>
      <a:accent4>
        <a:srgbClr val="000000"/>
      </a:accent4>
      <a:accent5>
        <a:srgbClr val="F2E6BF"/>
      </a:accent5>
      <a:accent6>
        <a:srgbClr val="C0C883"/>
      </a:accent6>
      <a:hlink>
        <a:srgbClr val="9D943F"/>
      </a:hlink>
      <a:folHlink>
        <a:srgbClr val="C9C177"/>
      </a:folHlink>
    </a:clrScheme>
    <a:fontScheme name="Kimon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imono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880</TotalTime>
  <Words>151</Words>
  <Application>Microsoft Office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Art Class</vt:lpstr>
      <vt:lpstr>Kimono</vt:lpstr>
      <vt:lpstr>Me llamo __________ Clase 602 La fecha es el 18 de noviembre del 2015</vt:lpstr>
      <vt:lpstr>Artículos y sustantivos</vt:lpstr>
      <vt:lpstr>Practica</vt:lpstr>
      <vt:lpstr>Articulos definidos (Definate Articles)</vt:lpstr>
      <vt:lpstr>What “articulo definido” would you use?</vt:lpstr>
      <vt:lpstr>Tarea # 17a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fecha es el 10 de noviembre del 2009</dc:title>
  <dc:creator>Helen Zumaeta</dc:creator>
  <cp:lastModifiedBy>Helen Zumaeta</cp:lastModifiedBy>
  <cp:revision>33</cp:revision>
  <cp:lastPrinted>2014-10-15T16:47:41Z</cp:lastPrinted>
  <dcterms:created xsi:type="dcterms:W3CDTF">2009-11-10T15:14:40Z</dcterms:created>
  <dcterms:modified xsi:type="dcterms:W3CDTF">2015-11-18T16:52:46Z</dcterms:modified>
</cp:coreProperties>
</file>